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</p:sldMasterIdLst>
  <p:notesMasterIdLst>
    <p:notesMasterId r:id="rId10"/>
  </p:notesMasterIdLst>
  <p:sldIdLst>
    <p:sldId id="295" r:id="rId2"/>
    <p:sldId id="256" r:id="rId3"/>
    <p:sldId id="257" r:id="rId4"/>
    <p:sldId id="293" r:id="rId5"/>
    <p:sldId id="290" r:id="rId6"/>
    <p:sldId id="281" r:id="rId7"/>
    <p:sldId id="303" r:id="rId8"/>
    <p:sldId id="300" r:id="rId9"/>
  </p:sldIdLst>
  <p:sldSz cx="9144000" cy="6858000" type="screen4x3"/>
  <p:notesSz cx="6858000" cy="9144000"/>
  <p:defaultTextStyle>
    <a:lvl1pPr>
      <a:defRPr>
        <a:solidFill>
          <a:srgbClr val="2F2B20"/>
        </a:solidFill>
        <a:latin typeface="+mj-lt"/>
        <a:ea typeface="+mj-ea"/>
        <a:cs typeface="+mj-cs"/>
        <a:sym typeface="Helvetica"/>
      </a:defRPr>
    </a:lvl1pPr>
    <a:lvl2pPr>
      <a:defRPr>
        <a:solidFill>
          <a:srgbClr val="2F2B20"/>
        </a:solidFill>
        <a:latin typeface="+mj-lt"/>
        <a:ea typeface="+mj-ea"/>
        <a:cs typeface="+mj-cs"/>
        <a:sym typeface="Helvetica"/>
      </a:defRPr>
    </a:lvl2pPr>
    <a:lvl3pPr>
      <a:defRPr>
        <a:solidFill>
          <a:srgbClr val="2F2B20"/>
        </a:solidFill>
        <a:latin typeface="+mj-lt"/>
        <a:ea typeface="+mj-ea"/>
        <a:cs typeface="+mj-cs"/>
        <a:sym typeface="Helvetica"/>
      </a:defRPr>
    </a:lvl3pPr>
    <a:lvl4pPr>
      <a:defRPr>
        <a:solidFill>
          <a:srgbClr val="2F2B20"/>
        </a:solidFill>
        <a:latin typeface="+mj-lt"/>
        <a:ea typeface="+mj-ea"/>
        <a:cs typeface="+mj-cs"/>
        <a:sym typeface="Helvetica"/>
      </a:defRPr>
    </a:lvl4pPr>
    <a:lvl5pPr>
      <a:defRPr>
        <a:solidFill>
          <a:srgbClr val="2F2B20"/>
        </a:solidFill>
        <a:latin typeface="+mj-lt"/>
        <a:ea typeface="+mj-ea"/>
        <a:cs typeface="+mj-cs"/>
        <a:sym typeface="Helvetica"/>
      </a:defRPr>
    </a:lvl5pPr>
    <a:lvl6pPr>
      <a:defRPr>
        <a:solidFill>
          <a:srgbClr val="2F2B20"/>
        </a:solidFill>
        <a:latin typeface="+mj-lt"/>
        <a:ea typeface="+mj-ea"/>
        <a:cs typeface="+mj-cs"/>
        <a:sym typeface="Helvetica"/>
      </a:defRPr>
    </a:lvl6pPr>
    <a:lvl7pPr>
      <a:defRPr>
        <a:solidFill>
          <a:srgbClr val="2F2B20"/>
        </a:solidFill>
        <a:latin typeface="+mj-lt"/>
        <a:ea typeface="+mj-ea"/>
        <a:cs typeface="+mj-cs"/>
        <a:sym typeface="Helvetica"/>
      </a:defRPr>
    </a:lvl7pPr>
    <a:lvl8pPr>
      <a:defRPr>
        <a:solidFill>
          <a:srgbClr val="2F2B20"/>
        </a:solidFill>
        <a:latin typeface="+mj-lt"/>
        <a:ea typeface="+mj-ea"/>
        <a:cs typeface="+mj-cs"/>
        <a:sym typeface="Helvetica"/>
      </a:defRPr>
    </a:lvl8pPr>
    <a:lvl9pPr>
      <a:defRPr>
        <a:solidFill>
          <a:srgbClr val="2F2B20"/>
        </a:solidFill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1E0D6"/>
          </a:solidFill>
        </a:fill>
      </a:tcStyle>
    </a:wholeTbl>
    <a:band2H>
      <a:tcTxStyle/>
      <a:tcStyle>
        <a:tcBdr/>
        <a:fill>
          <a:solidFill>
            <a:srgbClr val="F1F0EC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firstRow>
  </a:tblStyle>
  <a:tblStyle styleId="{C7B018BB-80A7-4F77-B60F-C8B233D01FF8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E1E0D6"/>
          </a:solidFill>
        </a:fill>
      </a:tcStyle>
    </a:wholeTbl>
    <a:band2H>
      <a:tcTxStyle/>
      <a:tcStyle>
        <a:tcBdr/>
        <a:fill>
          <a:solidFill>
            <a:srgbClr val="F1F0EC"/>
          </a:solidFill>
        </a:fill>
      </a:tcStyle>
    </a:band2H>
    <a:firstCol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firstCol>
    <a:la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381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lastRow>
    <a:fir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381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A9A57C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EEECD3"/>
          </a:solidFill>
        </a:fill>
      </a:tcStyle>
    </a:wholeTbl>
    <a:band2H>
      <a:tcTxStyle/>
      <a:tcStyle>
        <a:tcBdr/>
        <a:fill>
          <a:solidFill>
            <a:srgbClr val="F7F6EA"/>
          </a:solidFill>
        </a:fill>
      </a:tcStyle>
    </a:band2H>
    <a:firstCol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D2CB6C"/>
          </a:solidFill>
        </a:fill>
      </a:tcStyle>
    </a:firstCol>
    <a:la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381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D2CB6C"/>
          </a:solidFill>
        </a:fill>
      </a:tcStyle>
    </a:lastRow>
    <a:fir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381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D2CB6C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E4DFD9"/>
          </a:solidFill>
        </a:fill>
      </a:tcStyle>
    </a:wholeTbl>
    <a:band2H>
      <a:tcTxStyle/>
      <a:tcStyle>
        <a:tcBdr/>
        <a:fill>
          <a:solidFill>
            <a:srgbClr val="F2F0ED"/>
          </a:solidFill>
        </a:fill>
      </a:tcStyle>
    </a:band2H>
    <a:firstCol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B1A089"/>
          </a:solidFill>
        </a:fill>
      </a:tcStyle>
    </a:firstCol>
    <a:la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381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B1A089"/>
          </a:solidFill>
        </a:fill>
      </a:tcStyle>
    </a:lastRow>
    <a:fir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381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B1A089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0F182F"/>
          </a:solidFill>
        </a:fill>
      </a:tcStyle>
    </a:band2H>
    <a:firstCol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9A57C"/>
          </a:solidFill>
        </a:fill>
      </a:tcStyle>
    </a:firstCol>
    <a:lastRow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F2B20"/>
              </a:solidFill>
              <a:prstDash val="solid"/>
              <a:bevel/>
            </a:ln>
          </a:top>
          <a:bottom>
            <a:ln w="25400" cap="flat">
              <a:solidFill>
                <a:srgbClr val="2F2B2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F182F"/>
          </a:solidFill>
        </a:fill>
      </a:tcStyle>
    </a:lastRow>
    <a:fir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F2B20"/>
              </a:solidFill>
              <a:prstDash val="solid"/>
              <a:bevel/>
            </a:ln>
          </a:top>
          <a:bottom>
            <a:ln w="25400" cap="flat">
              <a:solidFill>
                <a:srgbClr val="2F2B2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9A57C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2F2B20"/>
        </a:fontRef>
        <a:srgbClr val="2F2B20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CC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2F2B20"/>
          </a:solidFill>
        </a:fill>
      </a:tcStyle>
    </a:firstCol>
    <a:la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38100" cap="flat">
              <a:solidFill>
                <a:srgbClr val="0F182F"/>
              </a:solidFill>
              <a:prstDash val="solid"/>
              <a:bevel/>
            </a:ln>
          </a:top>
          <a:bottom>
            <a:ln w="127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2F2B20"/>
          </a:solidFill>
        </a:fill>
      </a:tcStyle>
    </a:lastRow>
    <a:firstRow>
      <a:tcTxStyle b="on" i="on">
        <a:fontRef idx="major">
          <a:srgbClr val="0F182F"/>
        </a:fontRef>
        <a:srgbClr val="0F182F"/>
      </a:tcTxStyle>
      <a:tcStyle>
        <a:tcBdr>
          <a:left>
            <a:ln w="12700" cap="flat">
              <a:solidFill>
                <a:srgbClr val="0F182F"/>
              </a:solidFill>
              <a:prstDash val="solid"/>
              <a:bevel/>
            </a:ln>
          </a:left>
          <a:right>
            <a:ln w="12700" cap="flat">
              <a:solidFill>
                <a:srgbClr val="0F182F"/>
              </a:solidFill>
              <a:prstDash val="solid"/>
              <a:bevel/>
            </a:ln>
          </a:right>
          <a:top>
            <a:ln w="12700" cap="flat">
              <a:solidFill>
                <a:srgbClr val="0F182F"/>
              </a:solidFill>
              <a:prstDash val="solid"/>
              <a:bevel/>
            </a:ln>
          </a:top>
          <a:bottom>
            <a:ln w="38100" cap="flat">
              <a:solidFill>
                <a:srgbClr val="0F182F"/>
              </a:solidFill>
              <a:prstDash val="solid"/>
              <a:bevel/>
            </a:ln>
          </a:bottom>
          <a:insideH>
            <a:ln w="12700" cap="flat">
              <a:solidFill>
                <a:srgbClr val="0F182F"/>
              </a:solidFill>
              <a:prstDash val="solid"/>
              <a:bevel/>
            </a:ln>
          </a:insideH>
          <a:insideV>
            <a:ln w="12700" cap="flat">
              <a:solidFill>
                <a:srgbClr val="0F182F"/>
              </a:solidFill>
              <a:prstDash val="solid"/>
              <a:bevel/>
            </a:ln>
          </a:insideV>
        </a:tcBdr>
        <a:fill>
          <a:solidFill>
            <a:srgbClr val="2F2B2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83" d="100"/>
          <a:sy n="83" d="100"/>
        </p:scale>
        <p:origin x="116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media1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52235511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2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04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71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4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244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7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34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9/13/2020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64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94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8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8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R3G5fzz76lQ?feature=oemb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hyperlink" Target="https://www.independent.co.uk/life-style/gadgets-and-tech/news/brain-computer-interface-neuralink-elon-musk-telepathy-a9097821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Review from Week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b="1" u="sng" dirty="0"/>
              <a:t>Persuasive writing </a:t>
            </a:r>
            <a:r>
              <a:rPr lang="en-US" sz="2400" dirty="0"/>
              <a:t>is writing that makes an </a:t>
            </a:r>
            <a:r>
              <a:rPr lang="en-US" sz="2400" b="1" u="sng" dirty="0"/>
              <a:t>argument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b="1" dirty="0"/>
              <a:t>Argument = claim + support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u="sng" dirty="0"/>
              <a:t>claim</a:t>
            </a:r>
            <a:r>
              <a:rPr lang="en-US" sz="2400" dirty="0"/>
              <a:t> is the point of view that the author is trying to prove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u="sng" dirty="0"/>
              <a:t>support</a:t>
            </a:r>
            <a:r>
              <a:rPr lang="en-US" sz="2400" dirty="0"/>
              <a:t> is the evidence or strategy that the author is using to prove the claim.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D65ED1-4293-427E-AC11-A543C9DF3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90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1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200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ctrTitle"/>
          </p:nvPr>
        </p:nvSpPr>
        <p:spPr>
          <a:xfrm>
            <a:off x="685798" y="928955"/>
            <a:ext cx="7543800" cy="2593975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CA" sz="6600" spc="-100" dirty="0">
                <a:solidFill>
                  <a:schemeClr val="accent2"/>
                </a:solidFill>
              </a:rPr>
              <a:t>Preparing an Argument</a:t>
            </a:r>
            <a:endParaRPr sz="6600" spc="-100" dirty="0">
              <a:solidFill>
                <a:schemeClr val="accent2"/>
              </a:solidFill>
            </a:endParaRPr>
          </a:p>
        </p:txBody>
      </p:sp>
      <p:sp>
        <p:nvSpPr>
          <p:cNvPr id="54" name="Shape 54"/>
          <p:cNvSpPr>
            <a:spLocks noGrp="1"/>
          </p:cNvSpPr>
          <p:nvPr>
            <p:ph type="subTitle" idx="1"/>
          </p:nvPr>
        </p:nvSpPr>
        <p:spPr>
          <a:xfrm>
            <a:off x="685798" y="3924728"/>
            <a:ext cx="6461764" cy="171407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lvl="0" indent="-285750" algn="l">
              <a:buFont typeface="Arial" charset="0"/>
              <a:buChar char="•"/>
            </a:pPr>
            <a:r>
              <a:rPr lang="en-CA" dirty="0"/>
              <a:t>Writing an Effective Claim</a:t>
            </a:r>
          </a:p>
          <a:p>
            <a:pPr marL="285750" lvl="0" indent="-285750" algn="l">
              <a:buFont typeface="Arial" charset="0"/>
              <a:buChar char="•"/>
            </a:pPr>
            <a:r>
              <a:rPr lang="en-CA" dirty="0"/>
              <a:t>Brainstorming Support</a:t>
            </a:r>
          </a:p>
          <a:p>
            <a:pPr marL="285750" lvl="0" indent="-285750" algn="l">
              <a:buFont typeface="Arial" charset="0"/>
              <a:buChar char="•"/>
            </a:pPr>
            <a:r>
              <a:rPr lang="en-CA" dirty="0"/>
              <a:t>Organizing Your Support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12"/>
          </p:nvPr>
        </p:nvSpPr>
        <p:spPr>
          <a:xfrm>
            <a:off x="8552618" y="5669789"/>
            <a:ext cx="506980" cy="35458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B9CD197-D7D7-4333-81FC-1D876E841D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4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1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CA" sz="4600" spc="-100" dirty="0">
                <a:solidFill>
                  <a:srgbClr val="675E47"/>
                </a:solidFill>
              </a:rPr>
              <a:t>What is a Brain-Computer Interface?</a:t>
            </a:r>
            <a:endParaRPr sz="4600" spc="-100" dirty="0">
              <a:solidFill>
                <a:srgbClr val="675E47"/>
              </a:solidFill>
            </a:endParaRPr>
          </a:p>
        </p:txBody>
      </p:sp>
      <p:sp>
        <p:nvSpPr>
          <p:cNvPr id="58" name="Shape 58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93700" lvl="0" indent="-279400">
              <a:defRPr sz="1800">
                <a:solidFill>
                  <a:srgbClr val="000000"/>
                </a:solidFill>
              </a:defRPr>
            </a:pPr>
            <a:r>
              <a:rPr lang="en-CA" sz="2800" dirty="0">
                <a:solidFill>
                  <a:srgbClr val="2F2B20"/>
                </a:solidFill>
              </a:rPr>
              <a:t>This week, you will have to complete Discussion Board #1 (3%).</a:t>
            </a:r>
          </a:p>
          <a:p>
            <a:pPr marL="393700" lvl="0" indent="-279400">
              <a:defRPr sz="1800">
                <a:solidFill>
                  <a:srgbClr val="000000"/>
                </a:solidFill>
              </a:defRPr>
            </a:pPr>
            <a:r>
              <a:rPr lang="en-CA" sz="2800" dirty="0">
                <a:solidFill>
                  <a:srgbClr val="2F2B20"/>
                </a:solidFill>
              </a:rPr>
              <a:t>The discussion board will require you to</a:t>
            </a:r>
          </a:p>
          <a:p>
            <a:pPr marL="914400" lvl="1" indent="-457200">
              <a:buFont typeface="+mj-lt"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CA" sz="2100" dirty="0">
                <a:solidFill>
                  <a:srgbClr val="2F2B20"/>
                </a:solidFill>
              </a:rPr>
              <a:t>Write a short, effective claim on the topic of Brain-Computer Interfaces</a:t>
            </a:r>
          </a:p>
          <a:p>
            <a:pPr marL="914400" lvl="1" indent="-457200">
              <a:buFont typeface="+mj-lt"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CA" sz="2100" dirty="0">
                <a:solidFill>
                  <a:srgbClr val="2F2B20"/>
                </a:solidFill>
              </a:rPr>
              <a:t>Brainstorm possible support using Logos, Pathos, and Ethos</a:t>
            </a:r>
          </a:p>
          <a:p>
            <a:pPr marL="114300" indent="0">
              <a:buNone/>
              <a:defRPr sz="1800">
                <a:solidFill>
                  <a:srgbClr val="000000"/>
                </a:solidFill>
              </a:defRPr>
            </a:pPr>
            <a:endParaRPr lang="en-CA" sz="2800" dirty="0">
              <a:solidFill>
                <a:srgbClr val="2F2B20"/>
              </a:solidFill>
            </a:endParaRPr>
          </a:p>
        </p:txBody>
      </p:sp>
      <p:sp>
        <p:nvSpPr>
          <p:cNvPr id="59" name="Shape 59"/>
          <p:cNvSpPr>
            <a:spLocks noGrp="1"/>
          </p:cNvSpPr>
          <p:nvPr>
            <p:ph type="sldNum" sz="quarter" idx="12"/>
          </p:nvPr>
        </p:nvSpPr>
        <p:spPr>
          <a:xfrm>
            <a:off x="8552618" y="5669789"/>
            <a:ext cx="506980" cy="35458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FFFFFF"/>
                </a:solidFill>
              </a:rPr>
              <a:t>3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2" name="Online Media 1" title="Why Elon Musk, Facebook and MIT Are Betting On Mind-Reading Technology">
            <a:hlinkClick r:id="" action="ppaction://media"/>
            <a:extLst>
              <a:ext uri="{FF2B5EF4-FFF2-40B4-BE49-F238E27FC236}">
                <a16:creationId xmlns:a16="http://schemas.microsoft.com/office/drawing/2014/main" id="{AADE7CA3-814E-4A54-A536-AD99600DA47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701478" y="3963243"/>
            <a:ext cx="4930816" cy="27735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Pre-Reading Skills for this Week’s package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Pre-reading is a strategy so that you can read more efficiently and understand your readings better. It is a process you go through BEFORE reading the article in full.</a:t>
            </a:r>
          </a:p>
          <a:p>
            <a:endParaRPr lang="en-US" dirty="0"/>
          </a:p>
          <a:p>
            <a:pPr lvl="1"/>
            <a:r>
              <a:rPr lang="en-US" dirty="0"/>
              <a:t>Read the </a:t>
            </a:r>
            <a:r>
              <a:rPr lang="en-US" u="sng" dirty="0"/>
              <a:t>title, subtitle, first sentence, and last sentence</a:t>
            </a:r>
            <a:r>
              <a:rPr lang="en-US" dirty="0"/>
              <a:t>. What do you know about the article so far? What is the general topic? Is it persuasive writing or informational writing?</a:t>
            </a:r>
          </a:p>
          <a:p>
            <a:endParaRPr lang="en-US" dirty="0"/>
          </a:p>
          <a:p>
            <a:r>
              <a:rPr lang="en-US" dirty="0"/>
              <a:t>Now you are ready to sit down and read the article carefully. Try reading the article twice. You can access the article using the link below.</a:t>
            </a:r>
          </a:p>
          <a:p>
            <a:endParaRPr lang="en-US" dirty="0"/>
          </a:p>
          <a:p>
            <a:r>
              <a:rPr lang="en-CA" dirty="0">
                <a:hlinkClick r:id="rId4"/>
              </a:rPr>
              <a:t>https://www.independent.co.uk/life-style/gadgets-and-tech/news/brain-computer-interface-neuralink-elon-musk-telepathy-a9097821.html</a:t>
            </a:r>
            <a:endParaRPr lang="en-CA" dirty="0"/>
          </a:p>
          <a:p>
            <a:endParaRPr lang="en-CA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358765-DBA2-4A62-B375-25E7727F4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9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000" dirty="0"/>
              <a:t>Issues to Consider for Brain-Computer Interfaces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Short and long-term safety</a:t>
            </a:r>
          </a:p>
          <a:p>
            <a:pPr lvl="1"/>
            <a:r>
              <a:rPr lang="en-CA" dirty="0"/>
              <a:t>Testing standards</a:t>
            </a:r>
          </a:p>
          <a:p>
            <a:pPr lvl="1"/>
            <a:r>
              <a:rPr lang="en-CA" dirty="0"/>
              <a:t>Technical malfunction</a:t>
            </a:r>
          </a:p>
          <a:p>
            <a:pPr lvl="1"/>
            <a:r>
              <a:rPr lang="en-CA" dirty="0"/>
              <a:t>How much do we actually know about the brain?</a:t>
            </a:r>
          </a:p>
          <a:p>
            <a:pPr lvl="1"/>
            <a:r>
              <a:rPr lang="en-CA" dirty="0"/>
              <a:t>Neural differences (Autism, Schizophrenia, Mental Illness)</a:t>
            </a:r>
          </a:p>
          <a:p>
            <a:pPr lvl="1"/>
            <a:endParaRPr lang="en-CA" dirty="0"/>
          </a:p>
          <a:p>
            <a:r>
              <a:rPr lang="en-CA" dirty="0"/>
              <a:t>Social and Ethical Implications</a:t>
            </a:r>
          </a:p>
          <a:p>
            <a:pPr lvl="1"/>
            <a:r>
              <a:rPr lang="en-CA" dirty="0"/>
              <a:t>Accessibility</a:t>
            </a:r>
          </a:p>
          <a:p>
            <a:pPr lvl="1"/>
            <a:r>
              <a:rPr lang="en-CA" dirty="0"/>
              <a:t>Impact on class, racial, and gender relations</a:t>
            </a:r>
          </a:p>
          <a:p>
            <a:pPr lvl="1"/>
            <a:r>
              <a:rPr lang="en-CA" dirty="0"/>
              <a:t>Economic impact</a:t>
            </a:r>
          </a:p>
          <a:p>
            <a:pPr lvl="1"/>
            <a:endParaRPr lang="en-CA" dirty="0"/>
          </a:p>
          <a:p>
            <a:r>
              <a:rPr lang="en-CA" dirty="0"/>
              <a:t>Benefits</a:t>
            </a:r>
          </a:p>
          <a:p>
            <a:pPr lvl="1"/>
            <a:r>
              <a:rPr lang="en-CA" dirty="0"/>
              <a:t>Improving quality of life?</a:t>
            </a:r>
          </a:p>
          <a:p>
            <a:pPr lvl="1"/>
            <a:r>
              <a:rPr lang="en-CA" dirty="0"/>
              <a:t>Application in manufacturing, exploration, and science.</a:t>
            </a:r>
          </a:p>
          <a:p>
            <a:pPr lvl="1"/>
            <a:r>
              <a:rPr lang="en-CA" dirty="0"/>
              <a:t>Help for people with physical disabilities.</a:t>
            </a:r>
          </a:p>
          <a:p>
            <a:pPr lvl="1"/>
            <a:endParaRPr lang="en-CA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CE66FD-7E53-492D-B663-397B90ED17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9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400" dirty="0"/>
              <a:t>Discussion Board #1 (3%)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35261"/>
            <a:ext cx="7886700" cy="4741702"/>
          </a:xfrm>
        </p:spPr>
        <p:txBody>
          <a:bodyPr>
            <a:normAutofit/>
          </a:bodyPr>
          <a:lstStyle/>
          <a:p>
            <a:r>
              <a:rPr lang="en-CA" sz="2800" dirty="0"/>
              <a:t>This week’s discussion board will ask you to accomplish two things:</a:t>
            </a:r>
          </a:p>
          <a:p>
            <a:pPr marL="857250" lvl="1" indent="-514350">
              <a:buFont typeface="+mj-lt"/>
              <a:buAutoNum type="arabicPeriod"/>
            </a:pPr>
            <a:r>
              <a:rPr lang="en-CA" sz="2500" dirty="0"/>
              <a:t>Write a one-sentence claim on the topic of Brain-Computer Interfaces</a:t>
            </a:r>
          </a:p>
          <a:p>
            <a:pPr lvl="3"/>
            <a:r>
              <a:rPr lang="en-CA" sz="2000" dirty="0"/>
              <a:t>The claim should be debatable, specific, and appropriate for a brief one-paragraph argument (not an entire essay)</a:t>
            </a:r>
          </a:p>
          <a:p>
            <a:pPr lvl="3"/>
            <a:r>
              <a:rPr lang="en-CA" sz="2050" dirty="0"/>
              <a:t>Check out the following slide for more information about writing an effective claim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CA" sz="2500" dirty="0"/>
              <a:t>Brainstorm support for your claim using Logos, Pathos, and Ethos</a:t>
            </a:r>
          </a:p>
          <a:p>
            <a:pPr lvl="3"/>
            <a:r>
              <a:rPr lang="en-CA" sz="2050" dirty="0"/>
              <a:t>View the final slide for more information</a:t>
            </a:r>
          </a:p>
          <a:p>
            <a:pPr lvl="3"/>
            <a:r>
              <a:rPr lang="en-CA" sz="2050" dirty="0"/>
              <a:t>You may also want to review materials from the Week 1 lesson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A1CA7D-6ACD-48F0-BA2E-53759A75D2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68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543509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/>
          <a:p>
            <a:pPr>
              <a:defRPr sz="1800" spc="0">
                <a:solidFill>
                  <a:srgbClr val="000000"/>
                </a:solidFill>
              </a:defRPr>
            </a:pPr>
            <a:r>
              <a:rPr lang="en-CA" sz="4800" dirty="0">
                <a:solidFill>
                  <a:srgbClr val="2F2B20"/>
                </a:solidFill>
              </a:rPr>
              <a:t>Claim should be:</a:t>
            </a:r>
            <a:br>
              <a:rPr lang="en-CA" sz="4800" dirty="0">
                <a:solidFill>
                  <a:srgbClr val="2F2B20"/>
                </a:solidFill>
              </a:rPr>
            </a:br>
            <a:endParaRPr sz="4600" spc="-100" dirty="0">
              <a:solidFill>
                <a:srgbClr val="675E47"/>
              </a:solidFill>
            </a:endParaRPr>
          </a:p>
        </p:txBody>
      </p:sp>
      <p:sp>
        <p:nvSpPr>
          <p:cNvPr id="74" name="Shape 74"/>
          <p:cNvSpPr>
            <a:spLocks noGrp="1"/>
          </p:cNvSpPr>
          <p:nvPr>
            <p:ph idx="1"/>
          </p:nvPr>
        </p:nvSpPr>
        <p:spPr>
          <a:xfrm>
            <a:off x="300789" y="818147"/>
            <a:ext cx="4114800" cy="5847347"/>
          </a:xfrm>
          <a:prstGeom prst="rect">
            <a:avLst/>
          </a:prstGeom>
        </p:spPr>
        <p:txBody>
          <a:bodyPr/>
          <a:lstStyle/>
          <a:p>
            <a:pPr marL="800100" lvl="1" indent="-457200">
              <a:buAutoNum type="arabicParenR"/>
              <a:defRPr sz="1800">
                <a:solidFill>
                  <a:srgbClr val="000000"/>
                </a:solidFill>
              </a:defRPr>
            </a:pPr>
            <a:r>
              <a:rPr lang="en-CA" sz="2200" dirty="0">
                <a:solidFill>
                  <a:srgbClr val="2F2B20"/>
                </a:solidFill>
              </a:rPr>
              <a:t>A </a:t>
            </a:r>
            <a:r>
              <a:rPr lang="en-CA" sz="2200" b="1" dirty="0">
                <a:solidFill>
                  <a:srgbClr val="2F2B20"/>
                </a:solidFill>
              </a:rPr>
              <a:t>debatable</a:t>
            </a:r>
            <a:r>
              <a:rPr lang="en-CA" sz="2200" dirty="0">
                <a:solidFill>
                  <a:srgbClr val="2F2B20"/>
                </a:solidFill>
              </a:rPr>
              <a:t> opinion belief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1900" dirty="0">
                <a:solidFill>
                  <a:srgbClr val="2F2B20"/>
                </a:solidFill>
              </a:rPr>
              <a:t>Not a fact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1900" dirty="0">
                <a:solidFill>
                  <a:srgbClr val="2F2B20"/>
                </a:solidFill>
              </a:rPr>
              <a:t>Not a subjective feeling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1900" dirty="0">
                <a:solidFill>
                  <a:srgbClr val="2F2B20"/>
                </a:solidFill>
              </a:rPr>
              <a:t>Someone might disagree</a:t>
            </a:r>
          </a:p>
          <a:p>
            <a:pPr marL="1143000" lvl="2" indent="-457200">
              <a:buAutoNum type="arabicParenR"/>
              <a:defRPr sz="1800">
                <a:solidFill>
                  <a:srgbClr val="000000"/>
                </a:solidFill>
              </a:defRPr>
            </a:pPr>
            <a:endParaRPr lang="en-CA" sz="1900" dirty="0">
              <a:solidFill>
                <a:srgbClr val="2F2B20"/>
              </a:solidFill>
            </a:endParaRPr>
          </a:p>
          <a:p>
            <a:pPr marL="1143000" lvl="2" indent="-457200">
              <a:buAutoNum type="arabicParenR"/>
              <a:defRPr sz="1800">
                <a:solidFill>
                  <a:srgbClr val="000000"/>
                </a:solidFill>
              </a:defRPr>
            </a:pPr>
            <a:endParaRPr lang="en-CA" sz="200" dirty="0">
              <a:solidFill>
                <a:srgbClr val="2F2B20"/>
              </a:solidFill>
            </a:endParaRPr>
          </a:p>
          <a:p>
            <a:pPr marL="342900" lvl="1" indent="0">
              <a:buNone/>
              <a:defRPr sz="1800">
                <a:solidFill>
                  <a:srgbClr val="000000"/>
                </a:solidFill>
              </a:defRPr>
            </a:pPr>
            <a:r>
              <a:rPr lang="en-CA" sz="2200" dirty="0">
                <a:solidFill>
                  <a:srgbClr val="2F2B20"/>
                </a:solidFill>
              </a:rPr>
              <a:t>2) </a:t>
            </a:r>
            <a:r>
              <a:rPr lang="en-CA" sz="2200" b="1" dirty="0">
                <a:solidFill>
                  <a:srgbClr val="2F2B20"/>
                </a:solidFill>
              </a:rPr>
              <a:t>Significant</a:t>
            </a:r>
            <a:r>
              <a:rPr lang="en-CA" sz="2200" dirty="0">
                <a:solidFill>
                  <a:srgbClr val="2F2B20"/>
                </a:solidFill>
              </a:rPr>
              <a:t> to the topic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1900" dirty="0">
                <a:solidFill>
                  <a:srgbClr val="2F2B20"/>
                </a:solidFill>
              </a:rPr>
              <a:t>What is the point?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1900" dirty="0">
                <a:solidFill>
                  <a:srgbClr val="2F2B20"/>
                </a:solidFill>
              </a:rPr>
              <a:t>Does it add anything?</a:t>
            </a:r>
          </a:p>
          <a:p>
            <a:pPr marL="685800" lvl="2" indent="0">
              <a:buNone/>
              <a:defRPr sz="1800">
                <a:solidFill>
                  <a:srgbClr val="000000"/>
                </a:solidFill>
              </a:defRPr>
            </a:pPr>
            <a:endParaRPr lang="en-CA" sz="1900" dirty="0">
              <a:solidFill>
                <a:srgbClr val="2F2B20"/>
              </a:solidFill>
            </a:endParaRPr>
          </a:p>
          <a:p>
            <a:pPr marL="342900" lvl="1" indent="0">
              <a:buNone/>
              <a:defRPr sz="1800">
                <a:solidFill>
                  <a:srgbClr val="000000"/>
                </a:solidFill>
              </a:defRPr>
            </a:pPr>
            <a:r>
              <a:rPr lang="en-CA" sz="2500" dirty="0">
                <a:solidFill>
                  <a:srgbClr val="2F2B20"/>
                </a:solidFill>
              </a:rPr>
              <a:t>3) </a:t>
            </a:r>
            <a:r>
              <a:rPr lang="en-CA" sz="2200" dirty="0">
                <a:solidFill>
                  <a:srgbClr val="2F2B20"/>
                </a:solidFill>
              </a:rPr>
              <a:t>Not too general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CA" sz="2000" dirty="0">
                <a:solidFill>
                  <a:srgbClr val="2F2B20"/>
                </a:solidFill>
              </a:rPr>
              <a:t>Proportional to the size of the argument</a:t>
            </a:r>
          </a:p>
          <a:p>
            <a:pPr marL="1143000" lvl="2" indent="-457200">
              <a:buFont typeface="+mj-lt"/>
              <a:buAutoNum type="arabicParenR"/>
              <a:defRPr sz="1800">
                <a:solidFill>
                  <a:srgbClr val="000000"/>
                </a:solidFill>
              </a:defRPr>
            </a:pPr>
            <a:endParaRPr lang="en-CA" sz="2200" dirty="0">
              <a:solidFill>
                <a:srgbClr val="2F2B20"/>
              </a:solidFill>
            </a:endParaRPr>
          </a:p>
          <a:p>
            <a:pPr marL="342900" lvl="1" indent="0">
              <a:buNone/>
              <a:defRPr sz="1800">
                <a:solidFill>
                  <a:srgbClr val="000000"/>
                </a:solidFill>
              </a:defRPr>
            </a:pPr>
            <a:r>
              <a:rPr lang="en-CA" sz="2500" dirty="0">
                <a:solidFill>
                  <a:srgbClr val="2F2B20"/>
                </a:solidFill>
              </a:rPr>
              <a:t>4) </a:t>
            </a:r>
            <a:r>
              <a:rPr lang="en-CA" sz="2200" dirty="0">
                <a:solidFill>
                  <a:srgbClr val="2F2B20"/>
                </a:solidFill>
              </a:rPr>
              <a:t>Actually </a:t>
            </a:r>
            <a:r>
              <a:rPr lang="en-CA" sz="2200" b="1" dirty="0">
                <a:solidFill>
                  <a:srgbClr val="2F2B20"/>
                </a:solidFill>
              </a:rPr>
              <a:t>supportable</a:t>
            </a:r>
            <a:endParaRPr sz="2200" b="1" dirty="0">
              <a:solidFill>
                <a:srgbClr val="2F2B20"/>
              </a:solidFill>
            </a:endParaRP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12"/>
          </p:nvPr>
        </p:nvSpPr>
        <p:spPr>
          <a:xfrm>
            <a:off x="8552618" y="5669789"/>
            <a:ext cx="506980" cy="35458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 lvl="0">
              <a:defRPr>
                <a:solidFill>
                  <a:srgbClr val="000000"/>
                </a:solidFill>
              </a:defRPr>
            </a:pPr>
            <a:fld id="{86CB4B4D-7CA3-9044-876B-883B54F8677D}" type="slidenum">
              <a:rPr>
                <a:solidFill>
                  <a:srgbClr val="FFFFFF"/>
                </a:solidFill>
              </a:rPr>
              <a:t>7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AC1835-5EE8-4D97-B1B0-1FE999FE7135}"/>
              </a:ext>
            </a:extLst>
          </p:cNvPr>
          <p:cNvSpPr txBox="1"/>
          <p:nvPr/>
        </p:nvSpPr>
        <p:spPr>
          <a:xfrm>
            <a:off x="4680284" y="452515"/>
            <a:ext cx="4302934" cy="1323439"/>
          </a:xfrm>
          <a:prstGeom prst="rect">
            <a:avLst/>
          </a:prstGeom>
          <a:blipFill dpi="0" rotWithShape="1">
            <a:blip r:embed="rId4">
              <a:alphaModFix amt="74000"/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500"/>
                      </a14:imgEffect>
                      <a14:imgEffect>
                        <a14:saturation sat="400000"/>
                      </a14:imgEffect>
                      <a14:imgEffect>
                        <a14:brightnessContrast bright="-48000" contrast="37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very controversial.</a:t>
            </a:r>
          </a:p>
          <a:p>
            <a:endParaRPr lang="en-CA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 people are excited about the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but others have concerns.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5C2411-2785-472A-9855-34741266D0BB}"/>
              </a:ext>
            </a:extLst>
          </p:cNvPr>
          <p:cNvSpPr txBox="1"/>
          <p:nvPr/>
        </p:nvSpPr>
        <p:spPr>
          <a:xfrm>
            <a:off x="4680284" y="2209153"/>
            <a:ext cx="4379314" cy="1631216"/>
          </a:xfrm>
          <a:prstGeom prst="rect">
            <a:avLst/>
          </a:prstGeom>
          <a:blipFill>
            <a:blip r:embed="rId6">
              <a:alphaModFix amt="74000"/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500"/>
                      </a14:imgEffect>
                      <a14:imgEffect>
                        <a14:brightnessContrast bright="-49000" contrast="96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should be more discussion about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endParaRPr lang="en-CA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should do careful testing before they make the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available</a:t>
            </a:r>
            <a:r>
              <a:rPr lang="en-CA" sz="2000" b="1" dirty="0">
                <a:solidFill>
                  <a:schemeClr val="tx1"/>
                </a:solidFill>
              </a:rPr>
              <a:t>. </a:t>
            </a:r>
            <a:endParaRPr lang="en-CA" sz="1600" b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DAE8CD-1641-4A3C-9F86-1661DBC5A18A}"/>
              </a:ext>
            </a:extLst>
          </p:cNvPr>
          <p:cNvSpPr txBox="1"/>
          <p:nvPr/>
        </p:nvSpPr>
        <p:spPr>
          <a:xfrm>
            <a:off x="4680284" y="4330961"/>
            <a:ext cx="4379314" cy="1631216"/>
          </a:xfrm>
          <a:prstGeom prst="rect">
            <a:avLst/>
          </a:prstGeom>
          <a:blipFill>
            <a:blip r:embed="rId7">
              <a:alphaModFix amt="74000"/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500"/>
                      </a14:imgEffect>
                      <a14:imgEffect>
                        <a14:brightnessContrast bright="-39000" contrast="5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the most revolutionary invention ever.</a:t>
            </a:r>
          </a:p>
          <a:p>
            <a:endParaRPr lang="en-CA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</a:t>
            </a:r>
            <a:r>
              <a:rPr lang="en-CA" sz="2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Neuralink</a:t>
            </a:r>
            <a:r>
              <a:rPr lang="en-CA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good and we should pursue it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2A3A25-5660-45EB-AA4B-56D30BAA62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3220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84632"/>
            <a:ext cx="7772400" cy="16093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/>
              <a:t>Types of Support</a:t>
            </a: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847492"/>
              </p:ext>
            </p:extLst>
          </p:nvPr>
        </p:nvGraphicFramePr>
        <p:xfrm>
          <a:off x="457200" y="2209799"/>
          <a:ext cx="8229600" cy="30304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0708">
                <a:tc>
                  <a:txBody>
                    <a:bodyPr/>
                    <a:lstStyle/>
                    <a:p>
                      <a:r>
                        <a:rPr lang="en-US" dirty="0"/>
                        <a:t>Logos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Pathos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Ethos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9707">
                <a:tc>
                  <a:txBody>
                    <a:bodyPr/>
                    <a:lstStyle/>
                    <a:p>
                      <a:r>
                        <a:rPr lang="en-US" dirty="0"/>
                        <a:t>Statistics</a:t>
                      </a:r>
                    </a:p>
                    <a:p>
                      <a:r>
                        <a:rPr lang="en-US" dirty="0"/>
                        <a:t>Scientific Studies</a:t>
                      </a:r>
                    </a:p>
                    <a:p>
                      <a:r>
                        <a:rPr lang="en-US" dirty="0"/>
                        <a:t>Historical</a:t>
                      </a:r>
                      <a:r>
                        <a:rPr lang="en-US" baseline="0" dirty="0"/>
                        <a:t> Examples</a:t>
                      </a:r>
                    </a:p>
                    <a:p>
                      <a:r>
                        <a:rPr lang="en-US" baseline="0" dirty="0"/>
                        <a:t>Facts</a:t>
                      </a:r>
                    </a:p>
                    <a:p>
                      <a:r>
                        <a:rPr lang="en-US" baseline="0" dirty="0"/>
                        <a:t>Figures</a:t>
                      </a:r>
                    </a:p>
                    <a:p>
                      <a:r>
                        <a:rPr lang="en-US" baseline="0" dirty="0"/>
                        <a:t>Logical Comparisons</a:t>
                      </a:r>
                    </a:p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Stories</a:t>
                      </a:r>
                    </a:p>
                    <a:p>
                      <a:r>
                        <a:rPr lang="en-US" dirty="0"/>
                        <a:t>Personal Experience</a:t>
                      </a:r>
                    </a:p>
                    <a:p>
                      <a:r>
                        <a:rPr lang="en-US" dirty="0"/>
                        <a:t>Emotional Examples</a:t>
                      </a:r>
                    </a:p>
                    <a:p>
                      <a:r>
                        <a:rPr lang="en-US" dirty="0"/>
                        <a:t>Emotional Language</a:t>
                      </a:r>
                    </a:p>
                    <a:p>
                      <a:r>
                        <a:rPr lang="en-US" dirty="0"/>
                        <a:t>Metaphorical</a:t>
                      </a:r>
                      <a:r>
                        <a:rPr lang="en-US" baseline="0" dirty="0"/>
                        <a:t> Language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Expert Testimonies</a:t>
                      </a:r>
                    </a:p>
                    <a:p>
                      <a:r>
                        <a:rPr lang="en-US" dirty="0"/>
                        <a:t>Professional</a:t>
                      </a:r>
                      <a:r>
                        <a:rPr lang="en-US" baseline="0" dirty="0"/>
                        <a:t> Credentials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F23F78-8871-43BB-8C03-A35BFA9B94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9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4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254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F182F"/>
        </a:solidFill>
        <a:ln w="25400" cap="flat">
          <a:solidFill>
            <a:srgbClr val="A9A57C"/>
          </a:solidFill>
          <a:prstDash val="solid"/>
          <a:bevel/>
        </a:ln>
        <a:effectLst>
          <a:outerShdw blurRad="50800" dist="254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F2B2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9A57C"/>
          </a:solidFill>
          <a:prstDash val="solid"/>
          <a:bevel/>
        </a:ln>
        <a:effectLst>
          <a:outerShdw blurRad="50800" dist="254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F2B2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5467</TotalTime>
  <Words>539</Words>
  <Application>Microsoft Office PowerPoint</Application>
  <PresentationFormat>On-screen Show (4:3)</PresentationFormat>
  <Paragraphs>93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Office Theme</vt:lpstr>
      <vt:lpstr>Review from Week 1</vt:lpstr>
      <vt:lpstr>Preparing an Argument</vt:lpstr>
      <vt:lpstr>What is a Brain-Computer Interface?</vt:lpstr>
      <vt:lpstr> Pre-Reading Skills for this Week’s package</vt:lpstr>
      <vt:lpstr>Issues to Consider for Brain-Computer Interfaces</vt:lpstr>
      <vt:lpstr>Discussion Board #1 (3%)</vt:lpstr>
      <vt:lpstr>Claim should be: </vt:lpstr>
      <vt:lpstr>Types of Support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Response</dc:title>
  <dc:creator>Sarah</dc:creator>
  <cp:lastModifiedBy>User</cp:lastModifiedBy>
  <cp:revision>60</cp:revision>
  <dcterms:modified xsi:type="dcterms:W3CDTF">2020-09-14T01:24:01Z</dcterms:modified>
</cp:coreProperties>
</file>